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896387-133E-4646-BBDC-4298505F603C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DE14A17-001D-420A-97C8-B3FCE36DA121}">
      <dgm:prSet/>
      <dgm:spPr/>
      <dgm:t>
        <a:bodyPr/>
        <a:lstStyle/>
        <a:p>
          <a:pPr>
            <a:defRPr b="1"/>
          </a:pPr>
          <a:r>
            <a:rPr lang="en-US"/>
            <a:t>Hypothesis: How do efficiency metrics correlate with team success?</a:t>
          </a:r>
        </a:p>
      </dgm:t>
    </dgm:pt>
    <dgm:pt modelId="{281D8F82-E9C4-466D-93C0-BF2B206DEADE}" type="parTrans" cxnId="{6264677C-F8C1-44EA-8F55-5436869879D4}">
      <dgm:prSet/>
      <dgm:spPr/>
      <dgm:t>
        <a:bodyPr/>
        <a:lstStyle/>
        <a:p>
          <a:endParaRPr lang="en-US"/>
        </a:p>
      </dgm:t>
    </dgm:pt>
    <dgm:pt modelId="{32707C0C-BB2A-4CDE-AE54-86A2E6478B70}" type="sibTrans" cxnId="{6264677C-F8C1-44EA-8F55-5436869879D4}">
      <dgm:prSet/>
      <dgm:spPr/>
      <dgm:t>
        <a:bodyPr/>
        <a:lstStyle/>
        <a:p>
          <a:endParaRPr lang="en-US"/>
        </a:p>
      </dgm:t>
    </dgm:pt>
    <dgm:pt modelId="{01CF4942-49FB-467C-8ED9-9A6AF9B55744}">
      <dgm:prSet/>
      <dgm:spPr/>
      <dgm:t>
        <a:bodyPr/>
        <a:lstStyle/>
        <a:p>
          <a:pPr>
            <a:defRPr b="1"/>
          </a:pPr>
          <a:r>
            <a:rPr lang="en-US" dirty="0"/>
            <a:t>Variables and Descriptions:</a:t>
          </a:r>
        </a:p>
      </dgm:t>
    </dgm:pt>
    <dgm:pt modelId="{383C5069-2762-4326-8BC4-2265B84AD1FA}" type="parTrans" cxnId="{231C6666-E991-413C-A9E7-C2CAC9183F54}">
      <dgm:prSet/>
      <dgm:spPr/>
      <dgm:t>
        <a:bodyPr/>
        <a:lstStyle/>
        <a:p>
          <a:endParaRPr lang="en-US"/>
        </a:p>
      </dgm:t>
    </dgm:pt>
    <dgm:pt modelId="{1B30F6A5-0B79-4608-90FE-E513FB72F586}" type="sibTrans" cxnId="{231C6666-E991-413C-A9E7-C2CAC9183F54}">
      <dgm:prSet/>
      <dgm:spPr/>
      <dgm:t>
        <a:bodyPr/>
        <a:lstStyle/>
        <a:p>
          <a:endParaRPr lang="en-US"/>
        </a:p>
      </dgm:t>
    </dgm:pt>
    <dgm:pt modelId="{83C2CEDA-0E40-4E09-8572-AD78D90CADAE}">
      <dgm:prSet/>
      <dgm:spPr/>
      <dgm:t>
        <a:bodyPr/>
        <a:lstStyle/>
        <a:p>
          <a:r>
            <a:rPr lang="en-US" dirty="0"/>
            <a:t>PPG (Points Per Game):</a:t>
          </a:r>
        </a:p>
        <a:p>
          <a:r>
            <a:rPr lang="en-US" dirty="0"/>
            <a:t> Average points scored by a player per game.</a:t>
          </a:r>
        </a:p>
      </dgm:t>
    </dgm:pt>
    <dgm:pt modelId="{A2823A77-D933-468E-8203-A364CA66687E}" type="parTrans" cxnId="{8183326C-B6EA-4DA8-A103-13E456A02633}">
      <dgm:prSet/>
      <dgm:spPr/>
      <dgm:t>
        <a:bodyPr/>
        <a:lstStyle/>
        <a:p>
          <a:endParaRPr lang="en-US"/>
        </a:p>
      </dgm:t>
    </dgm:pt>
    <dgm:pt modelId="{142F4C9A-AB52-4EFA-BDF4-49BB6E4F9A70}" type="sibTrans" cxnId="{8183326C-B6EA-4DA8-A103-13E456A02633}">
      <dgm:prSet/>
      <dgm:spPr/>
      <dgm:t>
        <a:bodyPr/>
        <a:lstStyle/>
        <a:p>
          <a:endParaRPr lang="en-US"/>
        </a:p>
      </dgm:t>
    </dgm:pt>
    <dgm:pt modelId="{E5DB7C58-45EE-4A6F-9431-18557A76FF7B}">
      <dgm:prSet/>
      <dgm:spPr/>
      <dgm:t>
        <a:bodyPr/>
        <a:lstStyle/>
        <a:p>
          <a:r>
            <a:rPr lang="en-US" dirty="0"/>
            <a:t>PER (Player Efficiency Rating): </a:t>
          </a:r>
        </a:p>
        <a:p>
          <a:r>
            <a:rPr lang="en-US" dirty="0"/>
            <a:t>Per-minute rating summarizing a player’s overall contributions.</a:t>
          </a:r>
        </a:p>
      </dgm:t>
    </dgm:pt>
    <dgm:pt modelId="{15231E64-AD21-44A8-8E0B-49FD2A7FCEB4}" type="parTrans" cxnId="{EFA5676F-4D0C-4A10-A2D2-850CEC17844F}">
      <dgm:prSet/>
      <dgm:spPr/>
      <dgm:t>
        <a:bodyPr/>
        <a:lstStyle/>
        <a:p>
          <a:endParaRPr lang="en-US"/>
        </a:p>
      </dgm:t>
    </dgm:pt>
    <dgm:pt modelId="{996A4A65-DB09-49B7-9CCC-5DF5F91AF338}" type="sibTrans" cxnId="{EFA5676F-4D0C-4A10-A2D2-850CEC17844F}">
      <dgm:prSet/>
      <dgm:spPr/>
      <dgm:t>
        <a:bodyPr/>
        <a:lstStyle/>
        <a:p>
          <a:endParaRPr lang="en-US"/>
        </a:p>
      </dgm:t>
    </dgm:pt>
    <dgm:pt modelId="{DB1C0245-F5BF-4D2B-9ED7-DE7491E46374}">
      <dgm:prSet/>
      <dgm:spPr/>
      <dgm:t>
        <a:bodyPr/>
        <a:lstStyle/>
        <a:p>
          <a:r>
            <a:rPr lang="en-US" dirty="0"/>
            <a:t>TS% (True Shooting Percentage):</a:t>
          </a:r>
        </a:p>
        <a:p>
          <a:r>
            <a:rPr lang="en-US" dirty="0"/>
            <a:t> A shooting efficiency metric accounting for all scoring types.</a:t>
          </a:r>
        </a:p>
      </dgm:t>
    </dgm:pt>
    <dgm:pt modelId="{95100C61-ACA2-4DB3-B706-2782B7F6F568}" type="parTrans" cxnId="{C8BB1349-251D-4BA2-9635-65EC22B2AB09}">
      <dgm:prSet/>
      <dgm:spPr/>
      <dgm:t>
        <a:bodyPr/>
        <a:lstStyle/>
        <a:p>
          <a:endParaRPr lang="en-US"/>
        </a:p>
      </dgm:t>
    </dgm:pt>
    <dgm:pt modelId="{069DD86D-1003-4892-9F87-A14A99109F99}" type="sibTrans" cxnId="{C8BB1349-251D-4BA2-9635-65EC22B2AB09}">
      <dgm:prSet/>
      <dgm:spPr/>
      <dgm:t>
        <a:bodyPr/>
        <a:lstStyle/>
        <a:p>
          <a:endParaRPr lang="en-US"/>
        </a:p>
      </dgm:t>
    </dgm:pt>
    <dgm:pt modelId="{A6A2FF79-B1E8-4817-B9B1-CF9A4FAE8F94}">
      <dgm:prSet/>
      <dgm:spPr/>
      <dgm:t>
        <a:bodyPr/>
        <a:lstStyle/>
        <a:p>
          <a:r>
            <a:rPr lang="en-US" dirty="0"/>
            <a:t>AST% (Assist Percentage):</a:t>
          </a:r>
        </a:p>
        <a:p>
          <a:r>
            <a:rPr lang="en-US" dirty="0"/>
            <a:t>Percentage of teammate field goals assisted while on the floor.</a:t>
          </a:r>
        </a:p>
      </dgm:t>
    </dgm:pt>
    <dgm:pt modelId="{1FAD06EE-14E2-4AEB-B6A6-B8DF6940AA5E}" type="parTrans" cxnId="{7FC4291C-735C-406E-86FC-2B180C67DB95}">
      <dgm:prSet/>
      <dgm:spPr/>
      <dgm:t>
        <a:bodyPr/>
        <a:lstStyle/>
        <a:p>
          <a:endParaRPr lang="en-US"/>
        </a:p>
      </dgm:t>
    </dgm:pt>
    <dgm:pt modelId="{2884D375-1DA4-407A-91C7-1A85619B058C}" type="sibTrans" cxnId="{7FC4291C-735C-406E-86FC-2B180C67DB95}">
      <dgm:prSet/>
      <dgm:spPr/>
      <dgm:t>
        <a:bodyPr/>
        <a:lstStyle/>
        <a:p>
          <a:endParaRPr lang="en-US"/>
        </a:p>
      </dgm:t>
    </dgm:pt>
    <dgm:pt modelId="{C6598F97-1884-4F30-997C-E5ED9DECBDA6}">
      <dgm:prSet/>
      <dgm:spPr/>
      <dgm:t>
        <a:bodyPr/>
        <a:lstStyle/>
        <a:p>
          <a:r>
            <a:rPr lang="en-US" dirty="0"/>
            <a:t>USG% (Usage Percentage):</a:t>
          </a:r>
        </a:p>
        <a:p>
          <a:r>
            <a:rPr lang="en-US" dirty="0"/>
            <a:t> Percentage of a team’s possessions used by the player.</a:t>
          </a:r>
        </a:p>
      </dgm:t>
    </dgm:pt>
    <dgm:pt modelId="{323AB86B-CF84-4CB4-AE2D-E53738781AF1}" type="parTrans" cxnId="{F764EA34-D62B-46D4-B8F7-B8688CF67EFF}">
      <dgm:prSet/>
      <dgm:spPr/>
      <dgm:t>
        <a:bodyPr/>
        <a:lstStyle/>
        <a:p>
          <a:endParaRPr lang="en-US"/>
        </a:p>
      </dgm:t>
    </dgm:pt>
    <dgm:pt modelId="{07779562-EB84-498C-A76B-E198594B7876}" type="sibTrans" cxnId="{F764EA34-D62B-46D4-B8F7-B8688CF67EFF}">
      <dgm:prSet/>
      <dgm:spPr/>
      <dgm:t>
        <a:bodyPr/>
        <a:lstStyle/>
        <a:p>
          <a:endParaRPr lang="en-US"/>
        </a:p>
      </dgm:t>
    </dgm:pt>
    <dgm:pt modelId="{B6ABB26C-0557-468F-AE9C-98D0B5DC9B58}" type="pres">
      <dgm:prSet presAssocID="{20896387-133E-4646-BBDC-4298505F603C}" presName="linear" presStyleCnt="0">
        <dgm:presLayoutVars>
          <dgm:dir/>
          <dgm:animLvl val="lvl"/>
          <dgm:resizeHandles val="exact"/>
        </dgm:presLayoutVars>
      </dgm:prSet>
      <dgm:spPr/>
    </dgm:pt>
    <dgm:pt modelId="{56941C67-6166-4A06-B5B0-421D7D09ACFA}" type="pres">
      <dgm:prSet presAssocID="{ADE14A17-001D-420A-97C8-B3FCE36DA121}" presName="parentLin" presStyleCnt="0"/>
      <dgm:spPr/>
    </dgm:pt>
    <dgm:pt modelId="{2DDC904C-9097-4F91-874C-72C2DA70215E}" type="pres">
      <dgm:prSet presAssocID="{ADE14A17-001D-420A-97C8-B3FCE36DA121}" presName="parentLeftMargin" presStyleLbl="node1" presStyleIdx="0" presStyleCnt="2"/>
      <dgm:spPr/>
    </dgm:pt>
    <dgm:pt modelId="{652B188A-C149-4122-AACC-CB726E0AB6B4}" type="pres">
      <dgm:prSet presAssocID="{ADE14A17-001D-420A-97C8-B3FCE36DA12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F08857-491A-4043-B27E-D1013CE1A272}" type="pres">
      <dgm:prSet presAssocID="{ADE14A17-001D-420A-97C8-B3FCE36DA121}" presName="negativeSpace" presStyleCnt="0"/>
      <dgm:spPr/>
    </dgm:pt>
    <dgm:pt modelId="{C9C323B0-0777-49B2-BC31-E14E0C366E02}" type="pres">
      <dgm:prSet presAssocID="{ADE14A17-001D-420A-97C8-B3FCE36DA121}" presName="childText" presStyleLbl="conFgAcc1" presStyleIdx="0" presStyleCnt="2">
        <dgm:presLayoutVars>
          <dgm:bulletEnabled val="1"/>
        </dgm:presLayoutVars>
      </dgm:prSet>
      <dgm:spPr/>
    </dgm:pt>
    <dgm:pt modelId="{7C347409-7921-4379-BB77-DAA32006AB1B}" type="pres">
      <dgm:prSet presAssocID="{32707C0C-BB2A-4CDE-AE54-86A2E6478B70}" presName="spaceBetweenRectangles" presStyleCnt="0"/>
      <dgm:spPr/>
    </dgm:pt>
    <dgm:pt modelId="{A33129E6-B751-41C7-A7B2-988A4DF09B48}" type="pres">
      <dgm:prSet presAssocID="{01CF4942-49FB-467C-8ED9-9A6AF9B55744}" presName="parentLin" presStyleCnt="0"/>
      <dgm:spPr/>
    </dgm:pt>
    <dgm:pt modelId="{D64E13E1-595F-4BEF-B970-3AC4B1E6A30B}" type="pres">
      <dgm:prSet presAssocID="{01CF4942-49FB-467C-8ED9-9A6AF9B55744}" presName="parentLeftMargin" presStyleLbl="node1" presStyleIdx="0" presStyleCnt="2"/>
      <dgm:spPr/>
    </dgm:pt>
    <dgm:pt modelId="{3EE347CD-6DAA-4BC5-853F-325FCFB2B69D}" type="pres">
      <dgm:prSet presAssocID="{01CF4942-49FB-467C-8ED9-9A6AF9B5574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FDEB0DA-C903-4EFA-9191-87D935D13B39}" type="pres">
      <dgm:prSet presAssocID="{01CF4942-49FB-467C-8ED9-9A6AF9B55744}" presName="negativeSpace" presStyleCnt="0"/>
      <dgm:spPr/>
    </dgm:pt>
    <dgm:pt modelId="{4DE1A266-5E47-4054-8BAB-A445537D4CDF}" type="pres">
      <dgm:prSet presAssocID="{01CF4942-49FB-467C-8ED9-9A6AF9B5574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13AE200-C09D-49E8-A0B1-EAC8C8CB9815}" type="presOf" srcId="{ADE14A17-001D-420A-97C8-B3FCE36DA121}" destId="{652B188A-C149-4122-AACC-CB726E0AB6B4}" srcOrd="1" destOrd="0" presId="urn:microsoft.com/office/officeart/2005/8/layout/list1"/>
    <dgm:cxn modelId="{7FC4291C-735C-406E-86FC-2B180C67DB95}" srcId="{01CF4942-49FB-467C-8ED9-9A6AF9B55744}" destId="{A6A2FF79-B1E8-4817-B9B1-CF9A4FAE8F94}" srcOrd="3" destOrd="0" parTransId="{1FAD06EE-14E2-4AEB-B6A6-B8DF6940AA5E}" sibTransId="{2884D375-1DA4-407A-91C7-1A85619B058C}"/>
    <dgm:cxn modelId="{BEF9D621-EE35-4A3B-A2A2-F170C467D4F5}" type="presOf" srcId="{ADE14A17-001D-420A-97C8-B3FCE36DA121}" destId="{2DDC904C-9097-4F91-874C-72C2DA70215E}" srcOrd="0" destOrd="0" presId="urn:microsoft.com/office/officeart/2005/8/layout/list1"/>
    <dgm:cxn modelId="{F764EA34-D62B-46D4-B8F7-B8688CF67EFF}" srcId="{01CF4942-49FB-467C-8ED9-9A6AF9B55744}" destId="{C6598F97-1884-4F30-997C-E5ED9DECBDA6}" srcOrd="4" destOrd="0" parTransId="{323AB86B-CF84-4CB4-AE2D-E53738781AF1}" sibTransId="{07779562-EB84-498C-A76B-E198594B7876}"/>
    <dgm:cxn modelId="{C9ED1460-F175-4A80-AC03-57958A8D29CC}" type="presOf" srcId="{A6A2FF79-B1E8-4817-B9B1-CF9A4FAE8F94}" destId="{4DE1A266-5E47-4054-8BAB-A445537D4CDF}" srcOrd="0" destOrd="3" presId="urn:microsoft.com/office/officeart/2005/8/layout/list1"/>
    <dgm:cxn modelId="{D87A1546-64FB-4762-936F-8BA205C9914C}" type="presOf" srcId="{E5DB7C58-45EE-4A6F-9431-18557A76FF7B}" destId="{4DE1A266-5E47-4054-8BAB-A445537D4CDF}" srcOrd="0" destOrd="1" presId="urn:microsoft.com/office/officeart/2005/8/layout/list1"/>
    <dgm:cxn modelId="{231C6666-E991-413C-A9E7-C2CAC9183F54}" srcId="{20896387-133E-4646-BBDC-4298505F603C}" destId="{01CF4942-49FB-467C-8ED9-9A6AF9B55744}" srcOrd="1" destOrd="0" parTransId="{383C5069-2762-4326-8BC4-2265B84AD1FA}" sibTransId="{1B30F6A5-0B79-4608-90FE-E513FB72F586}"/>
    <dgm:cxn modelId="{C8BB1349-251D-4BA2-9635-65EC22B2AB09}" srcId="{01CF4942-49FB-467C-8ED9-9A6AF9B55744}" destId="{DB1C0245-F5BF-4D2B-9ED7-DE7491E46374}" srcOrd="2" destOrd="0" parTransId="{95100C61-ACA2-4DB3-B706-2782B7F6F568}" sibTransId="{069DD86D-1003-4892-9F87-A14A99109F99}"/>
    <dgm:cxn modelId="{979AE84A-584C-433C-8090-5037D191EFE5}" type="presOf" srcId="{20896387-133E-4646-BBDC-4298505F603C}" destId="{B6ABB26C-0557-468F-AE9C-98D0B5DC9B58}" srcOrd="0" destOrd="0" presId="urn:microsoft.com/office/officeart/2005/8/layout/list1"/>
    <dgm:cxn modelId="{8183326C-B6EA-4DA8-A103-13E456A02633}" srcId="{01CF4942-49FB-467C-8ED9-9A6AF9B55744}" destId="{83C2CEDA-0E40-4E09-8572-AD78D90CADAE}" srcOrd="0" destOrd="0" parTransId="{A2823A77-D933-468E-8203-A364CA66687E}" sibTransId="{142F4C9A-AB52-4EFA-BDF4-49BB6E4F9A70}"/>
    <dgm:cxn modelId="{EFA5676F-4D0C-4A10-A2D2-850CEC17844F}" srcId="{01CF4942-49FB-467C-8ED9-9A6AF9B55744}" destId="{E5DB7C58-45EE-4A6F-9431-18557A76FF7B}" srcOrd="1" destOrd="0" parTransId="{15231E64-AD21-44A8-8E0B-49FD2A7FCEB4}" sibTransId="{996A4A65-DB09-49B7-9CCC-5DF5F91AF338}"/>
    <dgm:cxn modelId="{F9311776-8878-43C2-9510-FE3F3B9F7B0C}" type="presOf" srcId="{01CF4942-49FB-467C-8ED9-9A6AF9B55744}" destId="{3EE347CD-6DAA-4BC5-853F-325FCFB2B69D}" srcOrd="1" destOrd="0" presId="urn:microsoft.com/office/officeart/2005/8/layout/list1"/>
    <dgm:cxn modelId="{5125D476-8710-4D08-9D3C-88F6185EB841}" type="presOf" srcId="{83C2CEDA-0E40-4E09-8572-AD78D90CADAE}" destId="{4DE1A266-5E47-4054-8BAB-A445537D4CDF}" srcOrd="0" destOrd="0" presId="urn:microsoft.com/office/officeart/2005/8/layout/list1"/>
    <dgm:cxn modelId="{6264677C-F8C1-44EA-8F55-5436869879D4}" srcId="{20896387-133E-4646-BBDC-4298505F603C}" destId="{ADE14A17-001D-420A-97C8-B3FCE36DA121}" srcOrd="0" destOrd="0" parTransId="{281D8F82-E9C4-466D-93C0-BF2B206DEADE}" sibTransId="{32707C0C-BB2A-4CDE-AE54-86A2E6478B70}"/>
    <dgm:cxn modelId="{3B0E847D-71C6-4E11-87F0-5A931B9943E9}" type="presOf" srcId="{C6598F97-1884-4F30-997C-E5ED9DECBDA6}" destId="{4DE1A266-5E47-4054-8BAB-A445537D4CDF}" srcOrd="0" destOrd="4" presId="urn:microsoft.com/office/officeart/2005/8/layout/list1"/>
    <dgm:cxn modelId="{21FE40B6-C4CE-4A91-993E-5394FF9426D0}" type="presOf" srcId="{DB1C0245-F5BF-4D2B-9ED7-DE7491E46374}" destId="{4DE1A266-5E47-4054-8BAB-A445537D4CDF}" srcOrd="0" destOrd="2" presId="urn:microsoft.com/office/officeart/2005/8/layout/list1"/>
    <dgm:cxn modelId="{4051FFFB-77B8-489D-9D81-9382E2172874}" type="presOf" srcId="{01CF4942-49FB-467C-8ED9-9A6AF9B55744}" destId="{D64E13E1-595F-4BEF-B970-3AC4B1E6A30B}" srcOrd="0" destOrd="0" presId="urn:microsoft.com/office/officeart/2005/8/layout/list1"/>
    <dgm:cxn modelId="{0CF902FE-BB94-4163-9CD2-42F1B1F1A187}" type="presParOf" srcId="{B6ABB26C-0557-468F-AE9C-98D0B5DC9B58}" destId="{56941C67-6166-4A06-B5B0-421D7D09ACFA}" srcOrd="0" destOrd="0" presId="urn:microsoft.com/office/officeart/2005/8/layout/list1"/>
    <dgm:cxn modelId="{62971096-73AE-468A-9ED2-D626898B4829}" type="presParOf" srcId="{56941C67-6166-4A06-B5B0-421D7D09ACFA}" destId="{2DDC904C-9097-4F91-874C-72C2DA70215E}" srcOrd="0" destOrd="0" presId="urn:microsoft.com/office/officeart/2005/8/layout/list1"/>
    <dgm:cxn modelId="{216BB785-B5A2-4ECB-8BE2-4598FD69E8AD}" type="presParOf" srcId="{56941C67-6166-4A06-B5B0-421D7D09ACFA}" destId="{652B188A-C149-4122-AACC-CB726E0AB6B4}" srcOrd="1" destOrd="0" presId="urn:microsoft.com/office/officeart/2005/8/layout/list1"/>
    <dgm:cxn modelId="{B1596A2C-C3A4-420D-8A26-EA75832CE477}" type="presParOf" srcId="{B6ABB26C-0557-468F-AE9C-98D0B5DC9B58}" destId="{B2F08857-491A-4043-B27E-D1013CE1A272}" srcOrd="1" destOrd="0" presId="urn:microsoft.com/office/officeart/2005/8/layout/list1"/>
    <dgm:cxn modelId="{3EDEFEEE-34C3-465A-BD88-C6D7F4A8389E}" type="presParOf" srcId="{B6ABB26C-0557-468F-AE9C-98D0B5DC9B58}" destId="{C9C323B0-0777-49B2-BC31-E14E0C366E02}" srcOrd="2" destOrd="0" presId="urn:microsoft.com/office/officeart/2005/8/layout/list1"/>
    <dgm:cxn modelId="{66759EF8-20AE-4EF8-937A-E9FBFA3D3864}" type="presParOf" srcId="{B6ABB26C-0557-468F-AE9C-98D0B5DC9B58}" destId="{7C347409-7921-4379-BB77-DAA32006AB1B}" srcOrd="3" destOrd="0" presId="urn:microsoft.com/office/officeart/2005/8/layout/list1"/>
    <dgm:cxn modelId="{C49CBFFA-F1C7-4C62-8210-D5D60BA4C16E}" type="presParOf" srcId="{B6ABB26C-0557-468F-AE9C-98D0B5DC9B58}" destId="{A33129E6-B751-41C7-A7B2-988A4DF09B48}" srcOrd="4" destOrd="0" presId="urn:microsoft.com/office/officeart/2005/8/layout/list1"/>
    <dgm:cxn modelId="{E9FD1F19-2001-410E-8F81-A89CEB32B5C7}" type="presParOf" srcId="{A33129E6-B751-41C7-A7B2-988A4DF09B48}" destId="{D64E13E1-595F-4BEF-B970-3AC4B1E6A30B}" srcOrd="0" destOrd="0" presId="urn:microsoft.com/office/officeart/2005/8/layout/list1"/>
    <dgm:cxn modelId="{153EE193-42DF-4640-A81F-21892E6E60E5}" type="presParOf" srcId="{A33129E6-B751-41C7-A7B2-988A4DF09B48}" destId="{3EE347CD-6DAA-4BC5-853F-325FCFB2B69D}" srcOrd="1" destOrd="0" presId="urn:microsoft.com/office/officeart/2005/8/layout/list1"/>
    <dgm:cxn modelId="{52382E46-4AFE-41DD-8EEB-EDBD3EBC3B0B}" type="presParOf" srcId="{B6ABB26C-0557-468F-AE9C-98D0B5DC9B58}" destId="{4FDEB0DA-C903-4EFA-9191-87D935D13B39}" srcOrd="5" destOrd="0" presId="urn:microsoft.com/office/officeart/2005/8/layout/list1"/>
    <dgm:cxn modelId="{54A9B930-B911-4B3C-9BED-E97FD2E63DB1}" type="presParOf" srcId="{B6ABB26C-0557-468F-AE9C-98D0B5DC9B58}" destId="{4DE1A266-5E47-4054-8BAB-A445537D4CD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323B0-0777-49B2-BC31-E14E0C366E02}">
      <dsp:nvSpPr>
        <dsp:cNvPr id="0" name=""/>
        <dsp:cNvSpPr/>
      </dsp:nvSpPr>
      <dsp:spPr>
        <a:xfrm>
          <a:off x="0" y="339602"/>
          <a:ext cx="10927829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B188A-C149-4122-AACC-CB726E0AB6B4}">
      <dsp:nvSpPr>
        <dsp:cNvPr id="0" name=""/>
        <dsp:cNvSpPr/>
      </dsp:nvSpPr>
      <dsp:spPr>
        <a:xfrm>
          <a:off x="546391" y="103442"/>
          <a:ext cx="764948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Hypothesis: How do efficiency metrics correlate with team success?</a:t>
          </a:r>
        </a:p>
      </dsp:txBody>
      <dsp:txXfrm>
        <a:off x="569448" y="126499"/>
        <a:ext cx="7603366" cy="426206"/>
      </dsp:txXfrm>
    </dsp:sp>
    <dsp:sp modelId="{4DE1A266-5E47-4054-8BAB-A445537D4CDF}">
      <dsp:nvSpPr>
        <dsp:cNvPr id="0" name=""/>
        <dsp:cNvSpPr/>
      </dsp:nvSpPr>
      <dsp:spPr>
        <a:xfrm>
          <a:off x="0" y="1065362"/>
          <a:ext cx="10927829" cy="302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333248" rIns="84812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PPG (Points Per Game):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Average points scored by a player per game.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PER (Player Efficiency Rating):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Per-minute rating summarizing a player’s overall contributions.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TS% (True Shooting Percentage):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A shooting efficiency metric accounting for all scoring types.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AST% (Assist Percentage):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Percentage of teammate field goals assisted while on the floor.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USG% (Usage Percentage):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Percentage of a team’s possessions used by the player.</a:t>
          </a:r>
        </a:p>
      </dsp:txBody>
      <dsp:txXfrm>
        <a:off x="0" y="1065362"/>
        <a:ext cx="10927829" cy="3024000"/>
      </dsp:txXfrm>
    </dsp:sp>
    <dsp:sp modelId="{3EE347CD-6DAA-4BC5-853F-325FCFB2B69D}">
      <dsp:nvSpPr>
        <dsp:cNvPr id="0" name=""/>
        <dsp:cNvSpPr/>
      </dsp:nvSpPr>
      <dsp:spPr>
        <a:xfrm>
          <a:off x="546391" y="829202"/>
          <a:ext cx="7649480" cy="47232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Variables and Descriptions:</a:t>
          </a:r>
        </a:p>
      </dsp:txBody>
      <dsp:txXfrm>
        <a:off x="569448" y="852259"/>
        <a:ext cx="760336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93CED-C286-4CB8-9B4C-CD912EE3B5FC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F03EB-49B6-4245-894F-3262D2703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9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F03EB-49B6-4245-894F-3262D27032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2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EF03EB-49B6-4245-894F-3262D27032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1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E6AC-38A1-AB75-5DA2-27B29C5BB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78B99-1B39-7ED5-0501-5EE4150EB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C779D-E768-7A59-A192-1BF45ED3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6AB6B-F3BB-E379-BE9D-7916CB485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C313B-0E6D-6462-2C68-CF23E162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2E28-EC9C-E7AE-8CA6-BAD9AFE3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C6347-D0CB-1DB8-B28E-CB34A39E5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87141-74E3-17D3-EC5F-EF05E9FD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C9E67-A74F-8538-436A-D0974093F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3F716-9DA6-2489-42E2-622642D0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6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8A06B-3D46-5863-1E6E-DD284C610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164BD-B9B1-0C7C-708C-42E9BF947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5C15C-5ADC-0823-2093-5A188DCDD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4AEBC-F4D2-8A49-9E29-6C25C0BC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9E08-5868-A21E-8CC4-6D3BF3CA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1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BD0F-4442-2B31-A0AC-1A3F774B4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C2579-F5C2-E4C9-79DD-F42DF3BE2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515BA-048E-EA4A-0588-2A412EE1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BDD1E-BF7F-5279-49F6-2C573C17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FE27A-59B6-3BF0-7867-A0086BD0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2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FC66-0CEA-6A68-CC7A-33537C6C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B85F0-8DEA-1573-69C6-874AB4091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41182-5E39-EDBC-8DAE-F726E3863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1B697-3C8E-D20F-0AC3-855560BE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767B8-F42E-8633-88E8-9EFFCB31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5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F946-6122-486E-CAF9-98C63716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3D9A3-2798-FE15-9A86-FC7DD94CE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CB16B-FA74-0467-6C6F-3C48480D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99ECD-49C9-43CC-1E1D-17AAC4FA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F6B01-A9DF-EB26-72B6-9BFFFADE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2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07DC-7484-B678-C911-F54DA70D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76CDD-09AD-D5A8-21A4-127A054BD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E9A64-2E8D-EABB-13CD-3DDFA7AE5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5B641-9746-0519-6D78-1B26A08F8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6C224-BB0A-7F7F-EC60-6BDD346A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93D86-91A4-5151-8D2F-FA62C6F80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5E8D-3AEC-1F1A-E59E-E90B8E1D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A695-8C7E-B0B2-F532-E3391F289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2447F-AE1D-4F9E-ABBA-1CF095509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ED6C65-5083-CEE4-8F89-FFE174D55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9284C1-3F24-069B-E209-936B3AFD04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83254-BAE6-4C1A-82A8-12FDF5EA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0855A-DEC3-0A75-1637-B0C288F5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B07062-C35C-6612-B4B4-36A97F3D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47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850C7-A91F-A280-EF96-62006788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DDAC4-7667-6389-0ADB-15C4891D3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964C4-AC8C-DFEF-58EC-2A709F3E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2BBDC-7241-1B32-99EF-CF8F8A3E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4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621F95-9717-DABE-1C24-EA28DC0A6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E1456-2CEB-2572-1BA9-30D6CA34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A3504-DE69-6F12-88F9-569FC78A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13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6684-FD0A-4A81-D15A-16A6248A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60B8E-2CD9-3CED-1474-34EB10223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F6788-3817-BE50-1EE5-AB1FE841E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0044C-D01B-38A9-73B1-BEACBB66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F7701-8239-1642-7F9E-2F977506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6F4E5-4C5E-FFE6-EE4C-AAB05DEF0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24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6531-7233-E615-07E3-A02337479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B12B2-3B9A-E20D-2774-C8E3ABB78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60F63-72F4-59BA-45EE-5B1B73990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190C9-C31D-2627-2DE0-F97245FD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8BCDA-128A-0BB0-FC59-1BE17F08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DE12D-7D46-0F52-2DC1-8B2699AE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4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780AD9-7363-3DA9-0B52-0FB476BB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7E727-FC1A-F278-0487-3B9647271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BF5EF-7E4B-C2C7-8BAA-F7FF7FAD2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D787BC-EF67-4D90-86EC-D84BD406C0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F5105-AC90-6E3E-44CB-594BB9977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7D9E9-4D5C-708E-25BC-07795923C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E11281-C195-42CE-9790-3A5223F00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7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asketball Ring Shot">
            <a:extLst>
              <a:ext uri="{FF2B5EF4-FFF2-40B4-BE49-F238E27FC236}">
                <a16:creationId xmlns:a16="http://schemas.microsoft.com/office/drawing/2014/main" id="{5C4DD7E6-0DDB-5E79-5C3A-9E17B19000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29CED-7B42-37B6-D18A-6A807CD23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Statistical Analysis of NBA Player Performance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41AD6-DE74-AE85-BDBB-86712C2A0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Exploring the Relationship Between Efficiency Metrics and Team Success</a:t>
            </a:r>
          </a:p>
        </p:txBody>
      </p:sp>
    </p:spTree>
    <p:extLst>
      <p:ext uri="{BB962C8B-B14F-4D97-AF65-F5344CB8AC3E}">
        <p14:creationId xmlns:p14="http://schemas.microsoft.com/office/powerpoint/2010/main" val="150997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F981A-33B2-E98A-F5E1-71A0929B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Scatter Plot Analysis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8655C-EA7F-9367-BE1C-4DBEDA71F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300" dirty="0"/>
              <a:t>Scatter Plot: PPG vs PER:</a:t>
            </a:r>
          </a:p>
          <a:p>
            <a:pPr lvl="1"/>
            <a:r>
              <a:rPr lang="en-US" sz="1300" dirty="0"/>
              <a:t>The plot shows a positive linear relationship between PPG and PER, with a Pearson's correlation of 0.62, indicating that higher player efficiency is associated with higher scoring.</a:t>
            </a:r>
          </a:p>
          <a:p>
            <a:pPr lvl="1"/>
            <a:r>
              <a:rPr lang="en-US" sz="1300" dirty="0"/>
              <a:t>The covariance (22.97) reinforces this positive association, though some variability exists due to players with low PER scoring more or less than expected.</a:t>
            </a:r>
          </a:p>
          <a:p>
            <a:r>
              <a:rPr lang="en-US" sz="1300" dirty="0"/>
              <a:t>Scatter Plot: PPG vs USG%</a:t>
            </a:r>
          </a:p>
          <a:p>
            <a:pPr lvl="1"/>
            <a:r>
              <a:rPr lang="en-US" sz="1300" dirty="0"/>
              <a:t>This plot illustrates a positive relationship between PPG and USG%, with a Pearson's correlation of 0.55, suggesting that increased usage percentage contributes to higher scoring.</a:t>
            </a:r>
          </a:p>
          <a:p>
            <a:pPr lvl="1"/>
            <a:r>
              <a:rPr lang="en-US" sz="1300" dirty="0"/>
              <a:t>The covariance (17.61) supports this relationship, but the spread of points indicates that not all high-usage players score heavily, reflecting variability in scoring efficiency.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4D82A-1238-9106-E696-D904CF08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249" y="774285"/>
            <a:ext cx="4301955" cy="2581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B9B35-8C4A-82F6-9EF4-79E79A0E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249" y="3575074"/>
            <a:ext cx="4301955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5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D0906-B08B-F666-6C13-218A8635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Chi-Square and Regression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5AF4726-BEE1-0347-49CA-C271FE1509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5066" y="2031101"/>
                <a:ext cx="4282984" cy="351194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1300" dirty="0"/>
                  <a:t>Chi-Square Test:</a:t>
                </a:r>
              </a:p>
              <a:p>
                <a:pPr lvl="1"/>
                <a:r>
                  <a:rPr lang="en-US" sz="1300" dirty="0"/>
                  <a:t>Test Statistic: 4900.89, P-Value: 0.0.</a:t>
                </a:r>
              </a:p>
              <a:p>
                <a:pPr lvl="1"/>
                <a:r>
                  <a:rPr lang="en-US" sz="1300" dirty="0"/>
                  <a:t>Result: Rejects the null hypothesis, confirming the data does not follow a normal distribution</a:t>
                </a:r>
              </a:p>
              <a:p>
                <a:pPr lvl="1"/>
                <a:r>
                  <a:rPr lang="en-US" sz="1300" dirty="0"/>
                  <a:t> The Chi-Square test confirms that the data deviates from normality (p &lt; 0.001).</a:t>
                </a:r>
              </a:p>
              <a:p>
                <a:r>
                  <a:rPr lang="en-US" sz="1300" dirty="0"/>
                  <a:t>Regression Analysis:</a:t>
                </a:r>
              </a:p>
              <a:p>
                <a:pPr lvl="1"/>
                <a:r>
                  <a:rPr lang="en-US" sz="1300" dirty="0"/>
                  <a:t>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3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300" b="0" i="1">
                        <a:latin typeface="Cambria Math" panose="02040503050406030204" pitchFamily="18" charset="0"/>
                      </a:rPr>
                      <m:t>=0.299</m:t>
                    </m:r>
                  </m:oMath>
                </a14:m>
                <a:r>
                  <a:rPr lang="en-US" sz="1300" dirty="0"/>
                  <a:t> shows that USG% accounts for 29.9% of the variation in PPG.</a:t>
                </a:r>
              </a:p>
              <a:p>
                <a:pPr lvl="1"/>
                <a:r>
                  <a:rPr lang="en-US" sz="1300" dirty="0"/>
                  <a:t>The coefficient of 0.6074 describes that for every 1% increase in USG%, the PPG increases by ~0.61 points.</a:t>
                </a:r>
              </a:p>
              <a:p>
                <a:pPr lvl="1"/>
                <a:r>
                  <a:rPr lang="en-US" sz="1300" dirty="0"/>
                  <a:t>Overall, the model is statistically significant, but the 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3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300" dirty="0"/>
                  <a:t> value shows that other factors influence PPG.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5AF4726-BEE1-0347-49CA-C271FE1509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5066" y="2031101"/>
                <a:ext cx="4282984" cy="3511943"/>
              </a:xfrm>
              <a:blipFill>
                <a:blip r:embed="rId2"/>
                <a:stretch>
                  <a:fillRect l="-142" r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C6AD6B-DB85-4EC8-FB58-BCAF16BDC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28" y="1580514"/>
            <a:ext cx="5773502" cy="34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2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87CE0-48AE-696E-468A-8EA18416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Hypothesis and Variables: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C9F69823-4554-4CEE-B887-1AD378070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60113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31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7A050-00DB-3627-EB6F-C018004F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Descriptive Statistics PPG: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F7C09-02B2-D57E-A8D6-0B098666A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/>
              <a:t>PPG:</a:t>
            </a:r>
          </a:p>
          <a:p>
            <a:pPr lvl="1"/>
            <a:r>
              <a:rPr lang="en-US" sz="1400" dirty="0"/>
              <a:t>Mean: 8.18 </a:t>
            </a:r>
          </a:p>
          <a:p>
            <a:pPr lvl="1"/>
            <a:r>
              <a:rPr lang="en-US" sz="1400" dirty="0"/>
              <a:t>Median: 6.66</a:t>
            </a:r>
          </a:p>
          <a:p>
            <a:pPr lvl="1"/>
            <a:r>
              <a:rPr lang="en-US" sz="1400" dirty="0"/>
              <a:t>Std Dev: 5.98 </a:t>
            </a:r>
          </a:p>
          <a:p>
            <a:pPr lvl="1"/>
            <a:r>
              <a:rPr lang="en-US" sz="1400" dirty="0"/>
              <a:t>Tails (5th &amp; 95th percentiles): [1.22, 20.105]</a:t>
            </a:r>
          </a:p>
          <a:p>
            <a:r>
              <a:rPr lang="en-US" sz="1400" dirty="0"/>
              <a:t>Interpretation:</a:t>
            </a:r>
          </a:p>
          <a:p>
            <a:pPr lvl="1"/>
            <a:r>
              <a:rPr lang="en-US" sz="1400" dirty="0"/>
              <a:t>Distribution is right-skewed, with most players scoring fewer points and a small number of high-scoring outliers</a:t>
            </a:r>
          </a:p>
          <a:p>
            <a:pPr lvl="1"/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 descr="A graph of a number of columns&#10;&#10;Description automatically generated with medium confidence">
            <a:extLst>
              <a:ext uri="{FF2B5EF4-FFF2-40B4-BE49-F238E27FC236}">
                <a16:creationId xmlns:a16="http://schemas.microsoft.com/office/drawing/2014/main" id="{428E3D37-3F75-D00F-DAA8-0B2B4626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16165"/>
            <a:ext cx="6922008" cy="43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23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49509-63E9-25F8-C6DA-0FEDBBC84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19743-9FDD-D3F9-F167-F2D8FD504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Descriptive Statistics PER: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82F59-13E0-D0B4-2D7B-4755CC59E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/>
              <a:t>PER:</a:t>
            </a:r>
          </a:p>
          <a:p>
            <a:pPr lvl="1"/>
            <a:r>
              <a:rPr lang="en-US" sz="1400" dirty="0"/>
              <a:t>Mean: 12.50</a:t>
            </a:r>
          </a:p>
          <a:p>
            <a:pPr lvl="1"/>
            <a:r>
              <a:rPr lang="en-US" sz="1400" dirty="0"/>
              <a:t>Median: 12.70</a:t>
            </a:r>
          </a:p>
          <a:p>
            <a:pPr lvl="1"/>
            <a:r>
              <a:rPr lang="en-US" sz="1400" dirty="0"/>
              <a:t>Mode: 11.80</a:t>
            </a:r>
          </a:p>
          <a:p>
            <a:pPr lvl="1"/>
            <a:r>
              <a:rPr lang="en-US" sz="1400" dirty="0"/>
              <a:t>Std Dev: 6.23</a:t>
            </a:r>
          </a:p>
          <a:p>
            <a:pPr lvl="1"/>
            <a:r>
              <a:rPr lang="en-US" sz="1400" dirty="0"/>
              <a:t>Tails (5th &amp; 95th percentiles): [3.6, 21.1]</a:t>
            </a:r>
          </a:p>
          <a:p>
            <a:r>
              <a:rPr lang="en-US" sz="1400" dirty="0"/>
              <a:t>Interpretation:</a:t>
            </a:r>
          </a:p>
          <a:p>
            <a:pPr lvl="1"/>
            <a:r>
              <a:rPr lang="en-US" sz="1400" dirty="0"/>
              <a:t>Distribution is approximately normal, indicating that most players have moderate efficiency ratings.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E6D1D-5420-3B2B-12FA-98C7916B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16165"/>
            <a:ext cx="6922008" cy="43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8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AD940-8DC7-13A9-A3CB-38F4D05E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1D7B1-4E0F-ADF4-9DA1-8D2D9912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Descriptive Statistics TS%: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A9E91-D191-E13A-DA55-9B82DCF00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/>
              <a:t>TS%:</a:t>
            </a:r>
          </a:p>
          <a:p>
            <a:pPr lvl="1"/>
            <a:r>
              <a:rPr lang="en-US" sz="1400" dirty="0"/>
              <a:t>Mean: 0.51</a:t>
            </a:r>
          </a:p>
          <a:p>
            <a:pPr lvl="1"/>
            <a:r>
              <a:rPr lang="en-US" sz="1400" dirty="0"/>
              <a:t>Median: 0.52</a:t>
            </a:r>
          </a:p>
          <a:p>
            <a:pPr lvl="1"/>
            <a:r>
              <a:rPr lang="en-US" sz="1400" dirty="0"/>
              <a:t>Mode: 0.50</a:t>
            </a:r>
          </a:p>
          <a:p>
            <a:pPr lvl="1"/>
            <a:r>
              <a:rPr lang="en-US" sz="1400" dirty="0"/>
              <a:t>Std Dev: 0.10</a:t>
            </a:r>
          </a:p>
          <a:p>
            <a:pPr lvl="1"/>
            <a:r>
              <a:rPr lang="en-US" sz="1400" dirty="0"/>
              <a:t>Tails (5th &amp; 95th percentiles): [0.356, 0.618]</a:t>
            </a:r>
          </a:p>
          <a:p>
            <a:r>
              <a:rPr lang="en-US" sz="1400" dirty="0"/>
              <a:t>Interpretation:</a:t>
            </a:r>
          </a:p>
          <a:p>
            <a:pPr lvl="1"/>
            <a:r>
              <a:rPr lang="en-US" sz="1400" dirty="0"/>
              <a:t>Distribution is centered around the mean indicating a relatively narrow spread of shooting efficiency for most players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2567A-3F4C-FFFE-7B4A-799126C7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898" y="1328865"/>
            <a:ext cx="6922008" cy="43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66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E5D6E1-D590-C630-31AD-BE0E73057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5AA18-498F-786B-FC38-5E31A3284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Descriptive Statistics AST%: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B8D2B-EBF9-0740-32D3-C8BA328C3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/>
              <a:t>AST%:</a:t>
            </a:r>
          </a:p>
          <a:p>
            <a:pPr lvl="1"/>
            <a:r>
              <a:rPr lang="en-US" sz="1400" dirty="0"/>
              <a:t>Mean: 13.11</a:t>
            </a:r>
          </a:p>
          <a:p>
            <a:pPr lvl="1"/>
            <a:r>
              <a:rPr lang="en-US" sz="1400" dirty="0"/>
              <a:t>Median: 10.40</a:t>
            </a:r>
          </a:p>
          <a:p>
            <a:pPr lvl="1"/>
            <a:r>
              <a:rPr lang="en-US" sz="1400" dirty="0"/>
              <a:t>Mode: 0.00</a:t>
            </a:r>
          </a:p>
          <a:p>
            <a:pPr lvl="1"/>
            <a:r>
              <a:rPr lang="en-US" sz="1400" dirty="0"/>
              <a:t>Std Dev: 9.38</a:t>
            </a:r>
          </a:p>
          <a:p>
            <a:pPr lvl="1"/>
            <a:r>
              <a:rPr lang="en-US" sz="1400" dirty="0"/>
              <a:t>Tails (5th &amp; 95th percentiles): [ 2.4, 31.7]</a:t>
            </a:r>
          </a:p>
          <a:p>
            <a:r>
              <a:rPr lang="en-US" sz="1400" dirty="0"/>
              <a:t>Interpretation:</a:t>
            </a:r>
          </a:p>
          <a:p>
            <a:pPr lvl="1"/>
            <a:r>
              <a:rPr lang="en-US" sz="1400" dirty="0"/>
              <a:t>Distribution is right-skewed, showing that most players have low assist percentages while a few have high assist rates.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0362D-E398-E4E0-61FF-A70A2E0C3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16165"/>
            <a:ext cx="6922008" cy="43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1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D0AD89-4828-8312-580B-C3CE782C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FDF10-642F-1155-8362-B3883842F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Descriptive Statistics USG%: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ACD60-CD62-9E6C-8157-82595F223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/>
              <a:t>USG%:</a:t>
            </a:r>
          </a:p>
          <a:p>
            <a:pPr lvl="1"/>
            <a:r>
              <a:rPr lang="en-US" sz="1400" dirty="0"/>
              <a:t>Mean: 18.90</a:t>
            </a:r>
          </a:p>
          <a:p>
            <a:pPr lvl="1"/>
            <a:r>
              <a:rPr lang="en-US" sz="1400" dirty="0"/>
              <a:t>Median: 18.50</a:t>
            </a:r>
          </a:p>
          <a:p>
            <a:pPr lvl="1"/>
            <a:r>
              <a:rPr lang="en-US" sz="1400" dirty="0"/>
              <a:t>Mode: 19.10</a:t>
            </a:r>
          </a:p>
          <a:p>
            <a:pPr lvl="1"/>
            <a:r>
              <a:rPr lang="en-US" sz="1400" dirty="0"/>
              <a:t>Std Dev: 5.38</a:t>
            </a:r>
          </a:p>
          <a:p>
            <a:pPr lvl="1"/>
            <a:r>
              <a:rPr lang="en-US" sz="1400" dirty="0"/>
              <a:t>Tails (5th &amp; 95th percentiles): [11.0,  27.9]</a:t>
            </a:r>
          </a:p>
          <a:p>
            <a:r>
              <a:rPr lang="en-US" sz="1400" dirty="0"/>
              <a:t>Interpretation:</a:t>
            </a:r>
          </a:p>
          <a:p>
            <a:pPr lvl="1"/>
            <a:r>
              <a:rPr lang="en-US" sz="1400" dirty="0"/>
              <a:t>Distribution is mostly normal, indicating that most players have moderate involvement in team possessions, with a few outliers having higher usage rates.</a:t>
            </a:r>
          </a:p>
        </p:txBody>
      </p:sp>
      <p:pic>
        <p:nvPicPr>
          <p:cNvPr id="5" name="Picture 4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B4B2A2E5-E466-0E17-4B18-D28C1576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16165"/>
            <a:ext cx="6922008" cy="43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5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53159-35A4-918E-4D27-86F97FF6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PMF and CDF Analysis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165CB-DA09-987F-DB9A-649414BF1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PMF highlights PPG differences between younger and older players.</a:t>
            </a:r>
          </a:p>
          <a:p>
            <a:pPr lvl="1"/>
            <a:r>
              <a:rPr lang="en-US" sz="2000"/>
              <a:t>Players (≤ 25) are more likely to score fewer points per game than older players, with the distribution tapering off significantly for both age groups beyond 10 PPG.</a:t>
            </a:r>
          </a:p>
          <a:p>
            <a:r>
              <a:rPr lang="en-US" sz="2000"/>
              <a:t>CDF of PPG:</a:t>
            </a:r>
          </a:p>
          <a:p>
            <a:pPr lvl="1"/>
            <a:r>
              <a:rPr lang="en-US" sz="2000"/>
              <a:t>This plot indicates that 50% of players score fewer than 6.66 PPG, while only 10% exceed 16.94 PPG.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584D0-8C3F-D531-89E7-0634D3C4F9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" b="4541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26C1A-9319-90B7-77BF-BEB1FC427A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96" r="1" b="1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1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089DA-1DFC-E987-9EEA-DC85542D2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Normal Fit Distribution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52C3-BCD8-9B7C-2AEA-5961CAA06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The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normal distribution fit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highlights the central tendency of PPG but shows a right skew due to high-scoring outliers.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/>
              <a:t>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ost players score around the mean, while elite scorers (&gt;25 PPG) deviate from the normal trend.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FE649A-16E8-7615-7B48-96E66D02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624160"/>
            <a:ext cx="5628018" cy="33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43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732</Words>
  <Application>Microsoft Office PowerPoint</Application>
  <PresentationFormat>Widescreen</PresentationFormat>
  <Paragraphs>86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Cambria Math</vt:lpstr>
      <vt:lpstr>Office Theme</vt:lpstr>
      <vt:lpstr>Statistical Analysis of NBA Player Performance</vt:lpstr>
      <vt:lpstr>Hypothesis and Variables:</vt:lpstr>
      <vt:lpstr>Descriptive Statistics PPG:</vt:lpstr>
      <vt:lpstr>Descriptive Statistics PER:</vt:lpstr>
      <vt:lpstr>Descriptive Statistics TS%:</vt:lpstr>
      <vt:lpstr>Descriptive Statistics AST%:</vt:lpstr>
      <vt:lpstr>Descriptive Statistics USG%:</vt:lpstr>
      <vt:lpstr>PMF and CDF Analysis</vt:lpstr>
      <vt:lpstr>Normal Fit Distribution</vt:lpstr>
      <vt:lpstr>Scatter Plot Analysis</vt:lpstr>
      <vt:lpstr>Chi-Square and Regression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Alvarado</dc:creator>
  <cp:lastModifiedBy>David Alvarado</cp:lastModifiedBy>
  <cp:revision>7</cp:revision>
  <dcterms:created xsi:type="dcterms:W3CDTF">2024-11-16T21:51:11Z</dcterms:created>
  <dcterms:modified xsi:type="dcterms:W3CDTF">2024-11-18T00:25:03Z</dcterms:modified>
</cp:coreProperties>
</file>